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Roboto Mon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RobotoMonoLight-bold.fntdata"/><Relationship Id="rId27" Type="http://schemas.openxmlformats.org/officeDocument/2006/relationships/font" Target="fonts/RobotoMon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on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Re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>
            <p:ph type="title"/>
          </p:nvPr>
        </p:nvSpPr>
        <p:spPr>
          <a:xfrm>
            <a:off x="924000" y="1597350"/>
            <a:ext cx="44403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1014575" y="1293850"/>
            <a:ext cx="71148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4063" y="4234112"/>
            <a:ext cx="2113600" cy="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178" y="1027479"/>
            <a:ext cx="2229200" cy="7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plit Screen (partner logos)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59113" y="1309803"/>
            <a:ext cx="4025100" cy="27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2250" y="886532"/>
            <a:ext cx="2023050" cy="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Blu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- Green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/>
          <p:nvPr>
            <p:ph type="title"/>
          </p:nvPr>
        </p:nvSpPr>
        <p:spPr>
          <a:xfrm>
            <a:off x="924000" y="1641625"/>
            <a:ext cx="43632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 (partner logos) - Yellow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924000" y="1605350"/>
            <a:ext cx="4440300" cy="17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ono Light"/>
              <a:buNone/>
              <a:defRPr sz="3600"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5807725" y="3862500"/>
            <a:ext cx="20751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200"/>
              <a:buNone/>
              <a:defRPr sz="1200"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000" y="950075"/>
            <a:ext cx="2878649" cy="2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b="0" i="0" sz="1800" u="none" cap="none" strike="noStrike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30400" y="1581600"/>
            <a:ext cx="60630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IN" sz="4400"/>
              <a:t>Session starting soon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3. NodeJS Basics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446049" y="1017725"/>
            <a:ext cx="724910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 in NodeJS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Difference between NodeJS and Browser JavaScript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No DOM or window object in NodeJS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NodeJS Provides access to system resources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Objects in NodeJS</a:t>
            </a:r>
            <a:endParaRPr/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objects and their uses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__dirname and __filename: Provide current directory and file path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process: Access environment variables and arguments.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console: Outputs logs or errors.</a:t>
            </a:r>
            <a:endParaRPr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438" y="3724349"/>
            <a:ext cx="3572374" cy="666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/>
        </p:nvSpPr>
        <p:spPr>
          <a:xfrm>
            <a:off x="394010" y="200721"/>
            <a:ext cx="2165978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Modules and Require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CommonJS modules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Exporting: 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Importing: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modules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Exporting: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Importing:</a:t>
            </a:r>
            <a:endParaRPr/>
          </a:p>
        </p:txBody>
      </p:sp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812" y="1134807"/>
            <a:ext cx="2911812" cy="6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5963" y="2267087"/>
            <a:ext cx="3046037" cy="540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9988" y="3192703"/>
            <a:ext cx="4263978" cy="34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9988" y="3633331"/>
            <a:ext cx="3273638" cy="5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/>
        </p:nvSpPr>
        <p:spPr>
          <a:xfrm>
            <a:off x="446050" y="178420"/>
            <a:ext cx="8512096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Npm (Node Package Manager)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Installing a package: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Dependencies: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dependencies: Required for production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devDependencies: Required for development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Versioning: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^ : Updates within the same major version.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~ : Updates withing the same minor version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1397" y="779319"/>
            <a:ext cx="2198496" cy="36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779" y="2421380"/>
            <a:ext cx="2415654" cy="58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/>
        </p:nvSpPr>
        <p:spPr>
          <a:xfrm>
            <a:off x="245327" y="156116"/>
            <a:ext cx="512993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 Loop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 of phases: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Pending Callbacks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Idle, prepare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callbacks</a:t>
            </a:r>
            <a:endParaRPr/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Streams and buffers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Streams?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Used for reading and writing data piece by piece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Types: readable, writable, duplex and transform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Example: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Buffers: Temporary storage for stream data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424" y="2981344"/>
            <a:ext cx="3630605" cy="83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2768" y="4059865"/>
            <a:ext cx="3349535" cy="49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4. Asynchronous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5"/>
          <p:cNvSpPr txBox="1"/>
          <p:nvPr/>
        </p:nvSpPr>
        <p:spPr>
          <a:xfrm>
            <a:off x="446049" y="1546302"/>
            <a:ext cx="170271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 Functions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Promises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898" y="1833085"/>
            <a:ext cx="2670558" cy="73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898" y="2845430"/>
            <a:ext cx="3467179" cy="101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/>
        </p:nvSpPr>
        <p:spPr>
          <a:xfrm>
            <a:off x="5404305" y="1546301"/>
            <a:ext cx="118974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Async/Await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4305" y="2072012"/>
            <a:ext cx="3629586" cy="1483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5. Express.js Basics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446048" y="1017725"/>
            <a:ext cx="8215711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Setting up Express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Installation: npm install express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Example: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Middleware: A function that acts as an intermediary between the software layers of an application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Purpose: Middleware enhances application functionality by incorporating custom logic,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performing preprocessing tasks and managing various aspects of the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request-response flow.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322" y="1971832"/>
            <a:ext cx="5189585" cy="96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/>
        </p:nvSpPr>
        <p:spPr>
          <a:xfrm>
            <a:off x="364274" y="245327"/>
            <a:ext cx="1907895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Middleware: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level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Router level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Built-in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handling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Static File Serving: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792" y="1869026"/>
            <a:ext cx="2739627" cy="84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792" y="3154912"/>
            <a:ext cx="3211497" cy="740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7515" y="4052972"/>
            <a:ext cx="3211497" cy="37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855800" y="1340925"/>
            <a:ext cx="6063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6060"/>
              <a:buNone/>
            </a:pPr>
            <a:r>
              <a:rPr b="0" lang="en-IN" sz="4400">
                <a:latin typeface="Nunito"/>
                <a:ea typeface="Nunito"/>
                <a:cs typeface="Nunito"/>
                <a:sym typeface="Nunito"/>
              </a:rPr>
              <a:t>Thank You!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430400" y="2016575"/>
            <a:ext cx="691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Congratulations on completing this 10-day web development bootcamp! 🚀 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is just the beginning—keep building, keep learning, and let your code shape the future. 🌟</a:t>
            </a:r>
            <a:endParaRPr i="0" sz="2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822138" y="1493525"/>
            <a:ext cx="60591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N" sz="4260"/>
              <a:t>Welcome To Day </a:t>
            </a:r>
            <a:r>
              <a:rPr lang="en-IN" sz="4260">
                <a:solidFill>
                  <a:schemeClr val="accent1"/>
                </a:solidFill>
              </a:rPr>
              <a:t>&lt;</a:t>
            </a:r>
            <a:r>
              <a:rPr lang="en-IN" sz="4260">
                <a:solidFill>
                  <a:schemeClr val="accent4"/>
                </a:solidFill>
              </a:rPr>
              <a:t>7</a:t>
            </a:r>
            <a:r>
              <a:rPr lang="en-IN" sz="4260">
                <a:solidFill>
                  <a:schemeClr val="accent1"/>
                </a:solidFill>
              </a:rPr>
              <a:t>/&gt;</a:t>
            </a:r>
            <a:r>
              <a:rPr lang="en-IN" sz="4260"/>
              <a:t> </a:t>
            </a:r>
            <a:endParaRPr sz="4080"/>
          </a:p>
        </p:txBody>
      </p:sp>
      <p:pic>
        <p:nvPicPr>
          <p:cNvPr id="97" name="Google Shape;97;p23"/>
          <p:cNvPicPr preferRelativeResize="0"/>
          <p:nvPr/>
        </p:nvPicPr>
        <p:blipFill rotWithShape="1">
          <a:blip r:embed="rId3">
            <a:alphaModFix/>
          </a:blip>
          <a:srcRect b="24267" l="17770" r="16697" t="34659"/>
          <a:stretch/>
        </p:blipFill>
        <p:spPr>
          <a:xfrm>
            <a:off x="1309688" y="2403700"/>
            <a:ext cx="5083976" cy="10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366825" y="1396175"/>
            <a:ext cx="45825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7049"/>
              <a:buNone/>
            </a:pPr>
            <a:r>
              <a:rPr lang="en-IN" sz="3659"/>
              <a:t>About  the Mentor</a:t>
            </a:r>
            <a:endParaRPr sz="3480"/>
          </a:p>
        </p:txBody>
      </p:sp>
      <p:pic>
        <p:nvPicPr>
          <p:cNvPr id="103" name="Google Shape;1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5475" y="727200"/>
            <a:ext cx="8612700" cy="2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/>
          <p:nvPr/>
        </p:nvSpPr>
        <p:spPr>
          <a:xfrm>
            <a:off x="412875" y="2025175"/>
            <a:ext cx="44904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IN" sz="13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Sagar Kumar Jha</a:t>
            </a:r>
            <a:r>
              <a:rPr b="0" i="0" lang="en-I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 accomplished professional with diverse experience across </a:t>
            </a:r>
            <a:r>
              <a:rPr b="1" i="0" lang="en-I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high-impact organizations.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Interned at </a:t>
            </a:r>
            <a:r>
              <a:rPr b="1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DRDO</a:t>
            </a:r>
            <a:r>
              <a:rPr b="0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focusing on </a:t>
            </a:r>
            <a:r>
              <a:rPr b="1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APK &amp; API Security</a:t>
            </a:r>
            <a:r>
              <a:rPr b="0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Interned at the </a:t>
            </a:r>
            <a:r>
              <a:rPr b="1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Protection Groups(SPG)</a:t>
            </a:r>
            <a:r>
              <a:rPr b="0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specializing in </a:t>
            </a:r>
            <a:r>
              <a:rPr b="1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Radar Communication Systems</a:t>
            </a:r>
            <a:r>
              <a:rPr b="0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Interned at </a:t>
            </a:r>
            <a:r>
              <a:rPr b="1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NITI Aayog</a:t>
            </a:r>
            <a:r>
              <a:rPr b="0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contributing to </a:t>
            </a:r>
            <a:r>
              <a:rPr b="1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Engineering projects</a:t>
            </a:r>
            <a:r>
              <a:rPr b="0" i="0" lang="en-I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66825" y="1396175"/>
            <a:ext cx="45825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7049"/>
              <a:buNone/>
            </a:pPr>
            <a:r>
              <a:rPr lang="en-IN" sz="3659"/>
              <a:t>About  the Instructor</a:t>
            </a:r>
            <a:endParaRPr sz="3480"/>
          </a:p>
        </p:txBody>
      </p:sp>
      <p:sp>
        <p:nvSpPr>
          <p:cNvPr id="110" name="Google Shape;110;p25"/>
          <p:cNvSpPr txBox="1"/>
          <p:nvPr/>
        </p:nvSpPr>
        <p:spPr>
          <a:xfrm>
            <a:off x="412875" y="2253450"/>
            <a:ext cx="4490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Divyansh Raj is a skilled professional currently serving as the Technical Lead of GDGC and an intern at Delhi Government University, showcasing his expertise in technical leadership and project execution.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500" y="-34400"/>
            <a:ext cx="4343375" cy="43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type="title"/>
          </p:nvPr>
        </p:nvSpPr>
        <p:spPr>
          <a:xfrm>
            <a:off x="673525" y="1145725"/>
            <a:ext cx="57300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90">
              <a:solidFill>
                <a:srgbClr val="1155CC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IN" sz="2590">
                <a:solidFill>
                  <a:srgbClr val="1155CC"/>
                </a:solidFill>
              </a:rPr>
              <a:t>Connect With Us !</a:t>
            </a:r>
            <a:endParaRPr sz="2590">
              <a:solidFill>
                <a:srgbClr val="1155CC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80"/>
          </a:p>
        </p:txBody>
      </p:sp>
      <p:sp>
        <p:nvSpPr>
          <p:cNvPr id="117" name="Google Shape;117;p26"/>
          <p:cNvSpPr txBox="1"/>
          <p:nvPr/>
        </p:nvSpPr>
        <p:spPr>
          <a:xfrm>
            <a:off x="650500" y="3810700"/>
            <a:ext cx="2137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Sagar Kumar Jha</a:t>
            </a:r>
            <a:endParaRPr b="1" i="0" sz="19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IN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(Mentor)</a:t>
            </a:r>
            <a:endParaRPr b="1" i="0" sz="19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4600450" y="3768625"/>
            <a:ext cx="188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Divyansh Raj</a:t>
            </a:r>
            <a:endParaRPr b="1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(Instructor)</a:t>
            </a:r>
            <a:endParaRPr b="1" i="0" sz="20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525" y="1648625"/>
            <a:ext cx="2178200" cy="2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2150" y="1648625"/>
            <a:ext cx="2178200" cy="2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725" y="1758900"/>
            <a:ext cx="2110050" cy="21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1472350" y="1379150"/>
            <a:ext cx="48687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en-IN" sz="3559"/>
              <a:t>Day 7: </a:t>
            </a:r>
            <a:r>
              <a:rPr lang="en-IN" sz="3559"/>
              <a:t>Node JS</a:t>
            </a:r>
            <a:r>
              <a:rPr lang="en-IN" sz="3559"/>
              <a:t> + Project Setup</a:t>
            </a:r>
            <a:endParaRPr sz="3380"/>
          </a:p>
        </p:txBody>
      </p:sp>
      <p:sp>
        <p:nvSpPr>
          <p:cNvPr id="127" name="Google Shape;127;p27"/>
          <p:cNvSpPr txBox="1"/>
          <p:nvPr/>
        </p:nvSpPr>
        <p:spPr>
          <a:xfrm>
            <a:off x="506600" y="2415650"/>
            <a:ext cx="675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IN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Fast, Scale Smart, Code Seamlessly!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 rotWithShape="1">
          <a:blip r:embed="rId3">
            <a:alphaModFix/>
          </a:blip>
          <a:srcRect b="24267" l="17770" r="16697" t="34659"/>
          <a:stretch/>
        </p:blipFill>
        <p:spPr>
          <a:xfrm>
            <a:off x="1343688" y="3062150"/>
            <a:ext cx="5083976" cy="10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438900" y="1256375"/>
            <a:ext cx="1649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4444"/>
              <a:buNone/>
            </a:pPr>
            <a:r>
              <a:rPr lang="en-IN" sz="2400"/>
              <a:t>Let’s Start!</a:t>
            </a:r>
            <a:endParaRPr sz="2200"/>
          </a:p>
        </p:txBody>
      </p:sp>
      <p:sp>
        <p:nvSpPr>
          <p:cNvPr id="134" name="Google Shape;134;p28"/>
          <p:cNvSpPr txBox="1"/>
          <p:nvPr/>
        </p:nvSpPr>
        <p:spPr>
          <a:xfrm>
            <a:off x="438900" y="1805975"/>
            <a:ext cx="3066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IN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NodeJS:</a:t>
            </a:r>
            <a:r>
              <a:rPr b="0" i="0" lang="en-I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8"/>
          <p:cNvSpPr txBox="1"/>
          <p:nvPr/>
        </p:nvSpPr>
        <p:spPr>
          <a:xfrm>
            <a:off x="2196450" y="1984200"/>
            <a:ext cx="5375700" cy="7078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67"/>
              <a:buFont typeface="Arial"/>
              <a:buNone/>
            </a:pPr>
            <a:r>
              <a:rPr b="0" i="0" lang="en-I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JavaScript runtime built on Chrome’s V8 JavaScript engine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492250" y="2536800"/>
            <a:ext cx="7406700" cy="9848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Execution of JavaScript code outside the browser. Designed for building scalable, high-performance applications.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118946" y="-59474"/>
            <a:ext cx="6865500" cy="23236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AutoNum type="arabicPeriod"/>
            </a:pPr>
            <a:r>
              <a:rPr b="0" i="0" lang="en-I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Node Js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Event-driven and non-blocking I/O.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Single-threaded with efficient handling of multiple requests.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Built-in support for package management via npm.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67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118946" y="1950709"/>
            <a:ext cx="45720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Asynchronous and scalable.-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Huge ecosystem of libraries via npm.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 for microservices and real-time applications.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Disadvantages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 hell in older implementations.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suitable for CPU-intensive tasks.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   </a:t>
            </a: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servers, APIs, real-time chat applications, and tools like CLI applications.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234875"/>
            <a:ext cx="4115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IN"/>
              <a:t>2. Setting Up NodeJS</a:t>
            </a:r>
            <a:endParaRPr b="1"/>
          </a:p>
        </p:txBody>
      </p:sp>
      <p:sp>
        <p:nvSpPr>
          <p:cNvPr id="148" name="Google Shape;148;p30"/>
          <p:cNvSpPr txBox="1"/>
          <p:nvPr/>
        </p:nvSpPr>
        <p:spPr>
          <a:xfrm>
            <a:off x="472525" y="1451325"/>
            <a:ext cx="6868200" cy="29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-I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 from NodeJS Official Website (</a:t>
            </a:r>
            <a:r>
              <a:rPr b="0" i="0" lang="en-I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https://nodejs.org</a:t>
            </a:r>
            <a:r>
              <a:rPr b="0" i="0" lang="en-I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-I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Verify Installation:</a:t>
            </a:r>
            <a:endParaRPr/>
          </a:p>
          <a:p>
            <a:pPr indent="-190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a NodeJS Application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-I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file app.js</a:t>
            </a:r>
            <a:endParaRPr/>
          </a:p>
          <a:p>
            <a:pPr indent="-190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b="0" i="0" lang="en-I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Execute using:</a:t>
            </a:r>
            <a:endParaRPr/>
          </a:p>
          <a:p>
            <a:pPr indent="-19050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593" y="2226132"/>
            <a:ext cx="783180" cy="56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593" y="3399805"/>
            <a:ext cx="2712651" cy="39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593" y="4126818"/>
            <a:ext cx="1122774" cy="29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